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99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28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29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9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73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52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25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09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41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67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0CBE-371A-461B-9F46-B88552E8676E}" type="datetimeFigureOut">
              <a:rPr lang="fr-FR" smtClean="0"/>
              <a:t>02/07/2013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18CF-5EA3-4F65-B890-E92D039F81B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44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tp://hpiers.obspm.fr/iers/eop/grgs/Models/Ocean_Tide_Loading/" TargetMode="External"/><Relationship Id="rId2" Type="http://schemas.openxmlformats.org/officeDocument/2006/relationships/hyperlink" Target="ftp://hpiers.obspm.fr/iers/eop/grgs/Models/Gravity_Field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ftp://hpiers.obspm.fr/iers/eop/grgs/Models/Atmospheric_Ti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67035"/>
              </p:ext>
            </p:extLst>
          </p:nvPr>
        </p:nvGraphicFramePr>
        <p:xfrm>
          <a:off x="179512" y="332656"/>
          <a:ext cx="4752528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475"/>
                <a:gridCol w="3428053"/>
              </a:tblGrid>
              <a:tr h="236911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Gravitational</a:t>
                      </a:r>
                      <a:r>
                        <a:rPr lang="en-GB" sz="900" baseline="0" noProof="0" dirty="0" smtClean="0"/>
                        <a:t> Forces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Preferably COL Models </a:t>
                      </a:r>
                      <a:endParaRPr lang="en-GB" sz="900" noProof="0" dirty="0"/>
                    </a:p>
                  </a:txBody>
                  <a:tcPr/>
                </a:tc>
              </a:tr>
              <a:tr h="52120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Geopotential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 gravity field model is based on EIGEN-GRGS.RL02, tide-free, complete to degree and order 2 up to 160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2"/>
                        </a:rPr>
                        <a:t>ftp://hpiers.obspm.fr/iers/eop/grgs/Models/Gravity_Field/</a:t>
                      </a:r>
                      <a:endParaRPr kumimoji="0" lang="en-GB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</a:tr>
              <a:tr h="236911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Third-body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JPL DE405</a:t>
                      </a:r>
                      <a:endParaRPr lang="en-GB" sz="900" noProof="0" dirty="0"/>
                    </a:p>
                  </a:txBody>
                  <a:tcPr/>
                </a:tc>
              </a:tr>
              <a:tr h="236911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Solid Earth Tides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IERS 2010 standards</a:t>
                      </a:r>
                    </a:p>
                  </a:txBody>
                  <a:tcPr/>
                </a:tc>
              </a:tr>
              <a:tr h="379057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Ocean Tides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FES 2004 </a:t>
                      </a: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3"/>
                        </a:rPr>
                        <a:t>ftp://hpiers.obspm.fr/iers/eop/grgs/Models/Ocean_Tide_Loading/</a:t>
                      </a:r>
                      <a:endParaRPr kumimoji="0" lang="en-GB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</a:tr>
              <a:tr h="397762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Atmospheric</a:t>
                      </a:r>
                      <a:r>
                        <a:rPr lang="en-GB" sz="900" baseline="0" noProof="0" dirty="0" smtClean="0"/>
                        <a:t> </a:t>
                      </a:r>
                      <a:r>
                        <a:rPr lang="en-GB" sz="900" baseline="0" noProof="0" dirty="0" smtClean="0"/>
                        <a:t>Tides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Ray &amp; Ponte 2003 </a:t>
                      </a:r>
                      <a:r>
                        <a:rPr kumimoji="0" lang="en-GB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hlinkClick r:id="rId4"/>
                        </a:rPr>
                        <a:t>ftp://hpiers.obspm.fr/iers/eop/grgs/Models/Atmospheric_Tide/</a:t>
                      </a:r>
                      <a:endParaRPr kumimoji="0" lang="en-GB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</a:tr>
              <a:tr h="306720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Atmospheric </a:t>
                      </a:r>
                      <a:r>
                        <a:rPr lang="en-GB" sz="900" noProof="0" dirty="0" smtClean="0"/>
                        <a:t>Gravity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 (integrated into the geopotential)</a:t>
                      </a:r>
                      <a:endParaRPr lang="en-GB" sz="900" noProof="0" dirty="0"/>
                    </a:p>
                  </a:txBody>
                  <a:tcPr/>
                </a:tc>
              </a:tr>
              <a:tr h="236911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Earth Pole Tides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IERS2010 standards</a:t>
                      </a:r>
                      <a:endParaRPr lang="en-GB" sz="900" noProof="0" dirty="0"/>
                    </a:p>
                  </a:txBody>
                  <a:tcPr/>
                </a:tc>
              </a:tr>
              <a:tr h="236911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Ocean Pole Tides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Desai 2002 up to degree 12</a:t>
                      </a:r>
                      <a:endParaRPr lang="en-GB" sz="900" noProof="0" dirty="0"/>
                    </a:p>
                  </a:txBody>
                  <a:tcPr/>
                </a:tc>
              </a:tr>
              <a:tr h="379057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Non tidal oceanic gravity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 (integrated into the geopotential)</a:t>
                      </a:r>
                      <a:endParaRPr lang="en-GB" sz="900" noProof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27950"/>
              </p:ext>
            </p:extLst>
          </p:nvPr>
        </p:nvGraphicFramePr>
        <p:xfrm>
          <a:off x="179512" y="3645025"/>
          <a:ext cx="4752528" cy="2391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384376"/>
              </a:tblGrid>
              <a:tr h="2160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Non</a:t>
                      </a:r>
                      <a:r>
                        <a:rPr lang="en-GB" sz="900" baseline="0" dirty="0" smtClean="0"/>
                        <a:t> Gravitational Forces</a:t>
                      </a:r>
                      <a:endParaRPr lang="en-GB" sz="9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Preferably COL Models</a:t>
                      </a:r>
                      <a:endParaRPr lang="en-GB" sz="9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1292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Atmospheric</a:t>
                      </a:r>
                      <a:r>
                        <a:rPr lang="en-GB" sz="900" dirty="0" smtClean="0"/>
                        <a:t> Drag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JB2008</a:t>
                      </a:r>
                    </a:p>
                  </a:txBody>
                  <a:tcPr/>
                </a:tc>
              </a:tr>
              <a:tr h="31886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Solar Radiation Pressure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applied</a:t>
                      </a:r>
                      <a:endParaRPr lang="en-GB" sz="900" dirty="0"/>
                    </a:p>
                  </a:txBody>
                  <a:tcPr/>
                </a:tc>
              </a:tr>
              <a:tr h="41766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Albedo + Infra-Red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applied</a:t>
                      </a:r>
                      <a:endParaRPr lang="en-GB" sz="900" dirty="0"/>
                    </a:p>
                  </a:txBody>
                  <a:tcPr/>
                </a:tc>
              </a:tr>
              <a:tr h="41766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Satellite Emissivity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none</a:t>
                      </a:r>
                      <a:endParaRPr lang="en-GB" sz="900" dirty="0"/>
                    </a:p>
                  </a:txBody>
                  <a:tcPr/>
                </a:tc>
              </a:tr>
              <a:tr h="31886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Atmospheric density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DTM 94, with best available solar activity</a:t>
                      </a:r>
                      <a:endParaRPr lang="en-GB" sz="900" dirty="0"/>
                    </a:p>
                  </a:txBody>
                  <a:tcPr/>
                </a:tc>
              </a:tr>
              <a:tr h="31886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Relativity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Schwarzschild model + Lense-Thirring + geodetic precession</a:t>
                      </a: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04243"/>
              </p:ext>
            </p:extLst>
          </p:nvPr>
        </p:nvGraphicFramePr>
        <p:xfrm>
          <a:off x="5076056" y="332656"/>
          <a:ext cx="3888432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592288"/>
              </a:tblGrid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Geometry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Preferably COL Models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Earth Reference System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ITRF 2008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Celstial</a:t>
                      </a:r>
                      <a:r>
                        <a:rPr lang="en-GB" sz="900" baseline="0" noProof="0" dirty="0" smtClean="0"/>
                        <a:t> Reference System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J2000, ICRF2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Pole &amp; UT1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The EOPC04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initial values interpolated (Lagrange polynomial method) with time intervals of 3Hr are generated by EOP Center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Precession – Nutation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 smtClean="0"/>
                        <a:t>IAU2000A - </a:t>
                      </a:r>
                      <a:r>
                        <a:rPr lang="en-US" sz="900" noProof="0" dirty="0" smtClean="0"/>
                        <a:t>IAU2006,  </a:t>
                      </a:r>
                      <a:r>
                        <a:rPr lang="en-GB" sz="900" noProof="0" dirty="0" smtClean="0"/>
                        <a:t>A-priori </a:t>
                      </a:r>
                      <a:r>
                        <a:rPr lang="en-GB" sz="900" noProof="0" dirty="0" smtClean="0"/>
                        <a:t>set </a:t>
                      </a:r>
                      <a:r>
                        <a:rPr lang="en-GB" sz="900" baseline="0" noProof="0" dirty="0" smtClean="0"/>
                        <a:t>to zero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Tidal Atmospheric</a:t>
                      </a:r>
                      <a:r>
                        <a:rPr lang="en-GB" sz="900" baseline="0" noProof="0" dirty="0" smtClean="0"/>
                        <a:t> Loading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none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Non tidal Atmospheric Loading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none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Solid Earth Tidal Displacement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IERS 2010 standards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Ocean Loading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Ocean tide loading models per stations are obtained from Scherneck's ocean loading site and provided in the BLQ format according to the IERS Conventions 2010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Atmospheric Loading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noProof="0" dirty="0" smtClean="0"/>
                        <a:t>Not applied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Pole Tides Displacement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 smtClean="0"/>
                        <a:t>Solid Earth Pole tide from IERS2010</a:t>
                      </a:r>
                      <a:endParaRPr lang="en-GB" sz="900" noProof="0" dirty="0" smtClean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Tropospheric Corrections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GPT/GMF for radioelectrical waves and Mendes-Pavlis for SLR. One zenith delay/2hr or pass + one daily tropospheric gradient per station in North &amp;</a:t>
                      </a:r>
                    </a:p>
                    <a:p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East directions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Ionospheric Corrections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none</a:t>
                      </a:r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Satellite Antenna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noProof="0" dirty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Ground Antenna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noProof="0" dirty="0" smtClean="0"/>
                    </a:p>
                  </a:txBody>
                  <a:tcPr/>
                </a:tc>
              </a:tr>
              <a:tr h="212843">
                <a:tc>
                  <a:txBody>
                    <a:bodyPr/>
                    <a:lstStyle/>
                    <a:p>
                      <a:r>
                        <a:rPr lang="en-GB" sz="900" noProof="0" dirty="0" smtClean="0"/>
                        <a:t>Elevation angle cutoff</a:t>
                      </a: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7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4181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272</Words>
  <Application>Microsoft Office PowerPoint</Application>
  <PresentationFormat>Affichage à l'écran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Observatoire de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Richard</dc:creator>
  <cp:lastModifiedBy>Jean-Yves Richard</cp:lastModifiedBy>
  <cp:revision>5</cp:revision>
  <dcterms:created xsi:type="dcterms:W3CDTF">2013-07-02T10:03:05Z</dcterms:created>
  <dcterms:modified xsi:type="dcterms:W3CDTF">2013-07-02T12:20:23Z</dcterms:modified>
</cp:coreProperties>
</file>